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1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1692"/>
            <a:ext cx="9144000" cy="1693081"/>
          </a:xfrm>
        </p:spPr>
        <p:txBody>
          <a:bodyPr>
            <a:noAutofit/>
          </a:bodyPr>
          <a:lstStyle/>
          <a:p>
            <a:r>
              <a:rPr lang="sr-Latn-CS" sz="2800" b="1" dirty="0"/>
              <a:t>ISPITIVANJE JEDNOSMERNOG MAGNETSKOG POLJA DUŽ TRASE 500 </a:t>
            </a:r>
            <a:r>
              <a:rPr lang="sr-Latn-CS" sz="2800" b="1" dirty="0" err="1"/>
              <a:t>kV</a:t>
            </a:r>
            <a:r>
              <a:rPr lang="sr-Latn-CS" sz="2800" b="1" dirty="0"/>
              <a:t> KABLOVSKOG VODA OD KONVERTORSKE STANICE „KOTOR” DO RTA JAZ S CILJEM OCENE IZLOŽENOSTI STANOVNIŠTVA</a:t>
            </a:r>
            <a:endParaRPr lang="en-NZ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1987"/>
              </p:ext>
            </p:extLst>
          </p:nvPr>
        </p:nvGraphicFramePr>
        <p:xfrm>
          <a:off x="1819343" y="2231943"/>
          <a:ext cx="99807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585"/>
                <a:gridCol w="548640"/>
                <a:gridCol w="382651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Maja Grbić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Elektrotehnički institut NIKOLA TESLA, Beograd</a:t>
                      </a:r>
                    </a:p>
                    <a:p>
                      <a:r>
                        <a:rPr lang="hr-HR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maja.grbic</a:t>
                      </a:r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ieent</a:t>
                      </a:r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 </a:t>
                      </a:r>
                      <a:r>
                        <a:rPr lang="hr-HR" sz="18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Kuljača</a:t>
                      </a:r>
                      <a:endParaRPr lang="hr-HR" sz="18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nikola.kuljaca@terna.it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Aleksandar Pavlovi</a:t>
                      </a:r>
                      <a:r>
                        <a:rPr lang="sr-Latn-R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</a:t>
                      </a: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Elektrotehnički institut NIKOLA TESLA, Beograd</a:t>
                      </a:r>
                    </a:p>
                    <a:p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aleksandar.pavlovic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ieent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Uroš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Vaselić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uros.vaselic@terna.it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Ivana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Raičević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SIGURNOST, Podgorica</a:t>
                      </a: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ivana.raicevic@sigurnost.me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Damiano Borri</a:t>
                      </a:r>
                      <a:endParaRPr lang="sr-Latn-R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damiano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</a:t>
                      </a:r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orri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 </a:t>
                      </a:r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Glušica</a:t>
                      </a:r>
                      <a:endParaRPr lang="hr-HR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SIGURNOST, Podgorica</a:t>
                      </a:r>
                    </a:p>
                    <a:p>
                      <a:r>
                        <a:rPr lang="hr-HR" sz="18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luka.glušica@sigurnost.me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Michele Pantini</a:t>
                      </a:r>
                      <a:endParaRPr lang="sr-Latn-RS" sz="180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TERNA Crna Gora</a:t>
                      </a:r>
                    </a:p>
                    <a:p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michele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</a:t>
                      </a:r>
                      <a:r>
                        <a:rPr lang="pt-PT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antini</a:t>
                      </a:r>
                      <a:r>
                        <a:rPr lang="hr-HR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@terna.it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3" y="4752"/>
            <a:ext cx="10043851" cy="68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1680" y="187440"/>
            <a:ext cx="870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Izmerene vrednosti</a:t>
            </a:r>
            <a:endParaRPr lang="en-US" sz="4000" dirty="0" smtClean="0"/>
          </a:p>
          <a:p>
            <a:pPr algn="ctr"/>
            <a:r>
              <a:rPr lang="sr-Latn-RS" sz="4000" dirty="0" err="1" smtClean="0"/>
              <a:t>Bmax</a:t>
            </a:r>
            <a:r>
              <a:rPr lang="en-US" sz="4000" dirty="0" smtClean="0"/>
              <a:t>=</a:t>
            </a:r>
            <a:r>
              <a:rPr lang="sr-Latn-CS" sz="4000" dirty="0" smtClean="0"/>
              <a:t>120</a:t>
            </a:r>
            <a:r>
              <a:rPr lang="sr-Latn-CS" sz="4000" dirty="0"/>
              <a:t> </a:t>
            </a:r>
            <a:r>
              <a:rPr lang="sr-Latn-CS" sz="4000" dirty="0" smtClean="0"/>
              <a:t>µT</a:t>
            </a:r>
            <a:r>
              <a:rPr lang="en-US" sz="4000" dirty="0" smtClean="0"/>
              <a:t> </a:t>
            </a:r>
            <a:r>
              <a:rPr lang="sr-Latn-RS" sz="4000" dirty="0" smtClean="0"/>
              <a:t>za 98,3%</a:t>
            </a:r>
            <a:r>
              <a:rPr lang="en-US" sz="4000" dirty="0" smtClean="0"/>
              <a:t> </a:t>
            </a:r>
            <a:r>
              <a:rPr lang="en-US" sz="4000" dirty="0" err="1" smtClean="0"/>
              <a:t>Pn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384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14922"/>
            <a:ext cx="10043851" cy="68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921" y="187440"/>
            <a:ext cx="956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err="1" smtClean="0"/>
              <a:t>Ekstrapolirane</a:t>
            </a:r>
            <a:r>
              <a:rPr lang="sr-Latn-RS" sz="4000" dirty="0" smtClean="0"/>
              <a:t> vrednosti</a:t>
            </a:r>
            <a:r>
              <a:rPr lang="en-US" sz="4000" dirty="0" smtClean="0"/>
              <a:t>, </a:t>
            </a:r>
            <a:r>
              <a:rPr lang="sr-Latn-RS" sz="4000" dirty="0" err="1" smtClean="0"/>
              <a:t>Bmax</a:t>
            </a:r>
            <a:r>
              <a:rPr lang="en-US" sz="4000" dirty="0"/>
              <a:t>=</a:t>
            </a:r>
            <a:r>
              <a:rPr lang="sr-Latn-CS" sz="4000" dirty="0" smtClean="0"/>
              <a:t>12</a:t>
            </a:r>
            <a:r>
              <a:rPr lang="en-US" sz="4000" dirty="0" smtClean="0"/>
              <a:t>2,6</a:t>
            </a:r>
            <a:r>
              <a:rPr lang="sr-Latn-CS" sz="4000" dirty="0" smtClean="0"/>
              <a:t>µT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72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3100" b="1" dirty="0" smtClean="0">
                <a:solidFill>
                  <a:schemeClr val="bg1"/>
                </a:solidFill>
              </a:rPr>
              <a:t>Pravilnik </a:t>
            </a:r>
            <a:r>
              <a:rPr lang="sr-Latn-RS" sz="3100" b="1" dirty="0">
                <a:solidFill>
                  <a:schemeClr val="bg1"/>
                </a:solidFill>
              </a:rPr>
              <a:t>o granicama izlaganja elektromagnetnim </a:t>
            </a:r>
            <a:r>
              <a:rPr lang="sr-Latn-RS" sz="3100" b="1" dirty="0" smtClean="0">
                <a:solidFill>
                  <a:schemeClr val="bg1"/>
                </a:solidFill>
              </a:rPr>
              <a:t>poljima</a:t>
            </a:r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sr-Latn-RS" b="1" dirty="0" smtClean="0">
                <a:solidFill>
                  <a:schemeClr val="bg1"/>
                </a:solidFill>
              </a:rPr>
              <a:t>Sl. list CG br. 006/15 od 10.02.2015. i br. 009/15 od 05.03.2015.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5343" y="3244334"/>
            <a:ext cx="42376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Stanovništvo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-2700000">
            <a:off x="7646093" y="999374"/>
            <a:ext cx="615462" cy="24162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0620" y="3174075"/>
            <a:ext cx="42376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Profesionalno izložena lica i lica odgovorna za sprovođenje </a:t>
            </a:r>
            <a:r>
              <a:rPr lang="sr-Latn-RS" dirty="0" err="1" smtClean="0">
                <a:solidFill>
                  <a:srgbClr val="FF0000"/>
                </a:solidFill>
              </a:rPr>
              <a:t>mjera</a:t>
            </a:r>
            <a:r>
              <a:rPr lang="sr-Latn-RS" dirty="0" smtClean="0">
                <a:solidFill>
                  <a:srgbClr val="FF0000"/>
                </a:solidFill>
              </a:rPr>
              <a:t> zaštite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700000">
            <a:off x="3195185" y="1016068"/>
            <a:ext cx="615462" cy="24162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700000">
            <a:off x="1931039" y="3530974"/>
            <a:ext cx="360000" cy="180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-2700000">
            <a:off x="4171949" y="3530973"/>
            <a:ext cx="360000" cy="180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439" y="5305399"/>
            <a:ext cx="19397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Opšta javna izloženost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8272" y="5305399"/>
            <a:ext cx="24508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dirty="0" smtClean="0">
                <a:solidFill>
                  <a:srgbClr val="FF0000"/>
                </a:solidFill>
              </a:rPr>
              <a:t>Područja povećane </a:t>
            </a:r>
            <a:r>
              <a:rPr lang="sr-Latn-RS" dirty="0" err="1" smtClean="0">
                <a:solidFill>
                  <a:srgbClr val="FF0000"/>
                </a:solidFill>
              </a:rPr>
              <a:t>osjetljivosti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53791" y="4691530"/>
            <a:ext cx="2510116" cy="16674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1150"/>
            <a:ext cx="11614150" cy="85724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GRANIČNE VRIJEDNOSTI (OSNOVNA OGRANIČENJA) ZA </a:t>
            </a:r>
            <a:r>
              <a:rPr lang="en-US" sz="2000" b="1" dirty="0" smtClean="0">
                <a:solidFill>
                  <a:schemeClr val="bg1"/>
                </a:solidFill>
              </a:rPr>
              <a:t>IZLOŽENOST</a:t>
            </a:r>
            <a:r>
              <a:rPr lang="sr-Latn-RS" sz="2000" b="1" dirty="0" smtClean="0">
                <a:solidFill>
                  <a:schemeClr val="bg1"/>
                </a:solidFill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STANOVNIŠTVA ELEKTROMAGNETNIM </a:t>
            </a:r>
            <a:r>
              <a:rPr lang="pl-PL" sz="2000" b="1" dirty="0">
                <a:solidFill>
                  <a:schemeClr val="bg1"/>
                </a:solidFill>
              </a:rPr>
              <a:t>POLJIMA ZA </a:t>
            </a:r>
            <a:r>
              <a:rPr lang="pl-PL" sz="2000" b="1" dirty="0" smtClean="0">
                <a:solidFill>
                  <a:schemeClr val="bg1"/>
                </a:solidFill>
              </a:rPr>
              <a:t>POJEDINAČNU </a:t>
            </a:r>
            <a:r>
              <a:rPr lang="en-US" sz="2000" b="1" dirty="0" smtClean="0">
                <a:solidFill>
                  <a:schemeClr val="bg1"/>
                </a:solidFill>
              </a:rPr>
              <a:t>FREKVENCIJU</a:t>
            </a:r>
            <a:r>
              <a:rPr lang="sr-Latn-RS" sz="2000" b="1" dirty="0" smtClean="0">
                <a:solidFill>
                  <a:schemeClr val="bg1"/>
                </a:solidFill>
              </a:rPr>
              <a:t/>
            </a:r>
            <a:br>
              <a:rPr lang="sr-Latn-RS" sz="2000" b="1" dirty="0" smtClean="0">
                <a:solidFill>
                  <a:schemeClr val="bg1"/>
                </a:solidFill>
              </a:rPr>
            </a:br>
            <a:r>
              <a:rPr lang="sr-Latn-RS" sz="2000" b="1" dirty="0" smtClean="0">
                <a:solidFill>
                  <a:schemeClr val="bg1"/>
                </a:solidFill>
              </a:rPr>
              <a:t>Prilog 4 Tabela A1 </a:t>
            </a:r>
            <a:r>
              <a:rPr lang="sr-Latn-RS" sz="2000" b="1" dirty="0">
                <a:solidFill>
                  <a:schemeClr val="bg1"/>
                </a:solidFill>
              </a:rPr>
              <a:t>Pravilnika </a:t>
            </a:r>
            <a:r>
              <a:rPr lang="sr-Latn-RS" sz="2000" b="1" dirty="0" smtClean="0">
                <a:solidFill>
                  <a:schemeClr val="bg1"/>
                </a:solidFill>
              </a:rPr>
              <a:t>o granicama izlaganja elektromagnetnim poljima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44" y="1228200"/>
            <a:ext cx="7737121" cy="5634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6160" y="4632960"/>
            <a:ext cx="2042160" cy="264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1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dirty="0" smtClean="0">
                <a:solidFill>
                  <a:schemeClr val="bg1"/>
                </a:solidFill>
              </a:rPr>
              <a:t>Pitanja recenzenata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Možete</a:t>
            </a:r>
            <a:r>
              <a:rPr lang="en-US" sz="3200" dirty="0">
                <a:solidFill>
                  <a:schemeClr val="bg1"/>
                </a:solidFill>
              </a:rPr>
              <a:t> li </a:t>
            </a:r>
            <a:r>
              <a:rPr lang="en-US" sz="3200" dirty="0" err="1">
                <a:solidFill>
                  <a:schemeClr val="bg1"/>
                </a:solidFill>
              </a:rPr>
              <a:t>nam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nešto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više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reći</a:t>
            </a:r>
            <a:r>
              <a:rPr lang="en-US" sz="3200" dirty="0">
                <a:solidFill>
                  <a:schemeClr val="bg1"/>
                </a:solidFill>
              </a:rPr>
              <a:t> o </a:t>
            </a:r>
            <a:r>
              <a:rPr lang="en-US" sz="3200" dirty="0" err="1">
                <a:solidFill>
                  <a:schemeClr val="bg1"/>
                </a:solidFill>
              </a:rPr>
              <a:t>metodi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mjerenja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vrijednosti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magnetske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indukcije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sr-Latn-RS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24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U </a:t>
            </a:r>
            <a:r>
              <a:rPr lang="en-US" sz="3200" dirty="0" err="1">
                <a:solidFill>
                  <a:schemeClr val="bg1"/>
                </a:solidFill>
              </a:rPr>
              <a:t>blizini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kojih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elemenata</a:t>
            </a:r>
            <a:r>
              <a:rPr lang="en-US" sz="3200" dirty="0">
                <a:solidFill>
                  <a:schemeClr val="bg1"/>
                </a:solidFill>
              </a:rPr>
              <a:t> u </a:t>
            </a:r>
            <a:r>
              <a:rPr lang="en-US" sz="3200" dirty="0" err="1">
                <a:solidFill>
                  <a:schemeClr val="bg1"/>
                </a:solidFill>
              </a:rPr>
              <a:t>konvertorskoj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stanici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izmjerene</a:t>
            </a:r>
            <a:r>
              <a:rPr lang="sr-Latn-R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najveće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vrijednosti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magnetske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indukcije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r-Latn-R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" y="3175"/>
            <a:ext cx="12235141" cy="68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86" y="6344"/>
            <a:ext cx="4529334" cy="68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" y="1323965"/>
            <a:ext cx="12168000" cy="393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4960" y="914400"/>
            <a:ext cx="401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07440" y="182880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Pravac merenja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14349" r="1187" b="19998"/>
          <a:stretch>
            <a:fillRect/>
          </a:stretch>
        </p:blipFill>
        <p:spPr bwMode="auto">
          <a:xfrm>
            <a:off x="1061405" y="4763"/>
            <a:ext cx="10327825" cy="68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2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13060" r="1912" b="9688"/>
          <a:stretch>
            <a:fillRect/>
          </a:stretch>
        </p:blipFill>
        <p:spPr bwMode="auto">
          <a:xfrm>
            <a:off x="949643" y="55563"/>
            <a:ext cx="10452016" cy="675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2151" r="4665" b="1320"/>
          <a:stretch>
            <a:fillRect/>
          </a:stretch>
        </p:blipFill>
        <p:spPr bwMode="auto">
          <a:xfrm>
            <a:off x="2798765" y="4763"/>
            <a:ext cx="7183793" cy="68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4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/>
          <a:stretch>
            <a:fillRect/>
          </a:stretch>
        </p:blipFill>
        <p:spPr bwMode="auto">
          <a:xfrm>
            <a:off x="1591303" y="4761"/>
            <a:ext cx="9611429" cy="68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9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14128"/>
              </p:ext>
            </p:extLst>
          </p:nvPr>
        </p:nvGraphicFramePr>
        <p:xfrm>
          <a:off x="91440" y="111759"/>
          <a:ext cx="12009120" cy="667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625"/>
                <a:gridCol w="4860788"/>
                <a:gridCol w="3043707"/>
              </a:tblGrid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>
                          <a:effectLst/>
                        </a:rPr>
                        <a:t>Merno mesto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Snaga</a:t>
                      </a:r>
                      <a:r>
                        <a:rPr lang="sr-Cyrl-CS" sz="3200" dirty="0">
                          <a:effectLst/>
                        </a:rPr>
                        <a:t> </a:t>
                      </a:r>
                      <a:r>
                        <a:rPr lang="sr-Cyrl-CS" sz="3200" dirty="0" err="1">
                          <a:effectLst/>
                        </a:rPr>
                        <a:t>prenosa</a:t>
                      </a:r>
                      <a:r>
                        <a:rPr lang="sr-Cyrl-CS" sz="3200" dirty="0">
                          <a:effectLst/>
                        </a:rPr>
                        <a:t> (MW)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 err="1">
                          <a:effectLst/>
                        </a:rPr>
                        <a:t>Struja</a:t>
                      </a:r>
                      <a:r>
                        <a:rPr lang="sr-Cyrl-CS" sz="3200" dirty="0">
                          <a:effectLst/>
                        </a:rPr>
                        <a:t> (A)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 dirty="0">
                          <a:effectLst/>
                        </a:rPr>
                        <a:t>1, 2, 3, 4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>
                          <a:effectLst/>
                        </a:rPr>
                        <a:t>595</a:t>
                      </a:r>
                      <a:r>
                        <a:rPr lang="sr-Latn-RS" sz="3200">
                          <a:effectLst/>
                        </a:rPr>
                        <a:t>–</a:t>
                      </a:r>
                      <a:r>
                        <a:rPr lang="sr-Cyrl-CS" sz="3200">
                          <a:effectLst/>
                        </a:rPr>
                        <a:t>596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>
                          <a:effectLst/>
                        </a:rPr>
                        <a:t>1191</a:t>
                      </a:r>
                      <a:r>
                        <a:rPr lang="sr-Latn-RS" sz="3200" dirty="0">
                          <a:effectLst/>
                        </a:rPr>
                        <a:t>–</a:t>
                      </a:r>
                      <a:r>
                        <a:rPr lang="sr-Cyrl-CS" sz="3200" dirty="0">
                          <a:effectLst/>
                        </a:rPr>
                        <a:t>1193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>
                          <a:effectLst/>
                        </a:rPr>
                        <a:t>5, 6, 7, 8, 9, 10, 11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>
                          <a:effectLst/>
                        </a:rPr>
                        <a:t>479</a:t>
                      </a:r>
                      <a:r>
                        <a:rPr lang="sr-Latn-RS" sz="3200">
                          <a:effectLst/>
                        </a:rPr>
                        <a:t>–</a:t>
                      </a:r>
                      <a:r>
                        <a:rPr lang="sr-Cyrl-CS" sz="3200">
                          <a:effectLst/>
                        </a:rPr>
                        <a:t>480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>
                          <a:effectLst/>
                        </a:rPr>
                        <a:t>959</a:t>
                      </a:r>
                      <a:r>
                        <a:rPr lang="sr-Latn-RS" sz="3200" dirty="0">
                          <a:effectLst/>
                        </a:rPr>
                        <a:t>–</a:t>
                      </a:r>
                      <a:r>
                        <a:rPr lang="sr-Cyrl-CS" sz="3200" dirty="0">
                          <a:effectLst/>
                        </a:rPr>
                        <a:t>961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>
                          <a:effectLst/>
                        </a:rPr>
                        <a:t>12, 13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>
                          <a:effectLst/>
                        </a:rPr>
                        <a:t>558</a:t>
                      </a:r>
                      <a:r>
                        <a:rPr lang="sr-Latn-RS" sz="3200">
                          <a:effectLst/>
                        </a:rPr>
                        <a:t>–</a:t>
                      </a:r>
                      <a:r>
                        <a:rPr lang="sr-Cyrl-CS" sz="3200">
                          <a:effectLst/>
                        </a:rPr>
                        <a:t>559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>
                          <a:effectLst/>
                        </a:rPr>
                        <a:t>1116</a:t>
                      </a:r>
                      <a:r>
                        <a:rPr lang="sr-Latn-RS" sz="3200" dirty="0">
                          <a:effectLst/>
                        </a:rPr>
                        <a:t>–</a:t>
                      </a:r>
                      <a:r>
                        <a:rPr lang="sr-Cyrl-CS" sz="3200" dirty="0">
                          <a:effectLst/>
                        </a:rPr>
                        <a:t>1118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1335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200">
                          <a:effectLst/>
                        </a:rPr>
                        <a:t>14, 15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>
                          <a:effectLst/>
                        </a:rPr>
                        <a:t>589</a:t>
                      </a:r>
                      <a:r>
                        <a:rPr lang="sr-Latn-RS" sz="3200">
                          <a:effectLst/>
                        </a:rPr>
                        <a:t>–</a:t>
                      </a:r>
                      <a:r>
                        <a:rPr lang="sr-Cyrl-CS" sz="3200">
                          <a:effectLst/>
                        </a:rPr>
                        <a:t>590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3200" dirty="0">
                          <a:effectLst/>
                        </a:rPr>
                        <a:t>1179</a:t>
                      </a:r>
                      <a:r>
                        <a:rPr lang="sr-Latn-RS" sz="3200" dirty="0">
                          <a:effectLst/>
                        </a:rPr>
                        <a:t>–</a:t>
                      </a:r>
                      <a:r>
                        <a:rPr lang="sr-Cyrl-CS" sz="3200" dirty="0">
                          <a:effectLst/>
                        </a:rPr>
                        <a:t>1180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829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219</TotalTime>
  <Words>218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Thème Office</vt:lpstr>
      <vt:lpstr>ISPITIVANJE JEDNOSMERNOG MAGNETSKOG POLJA DUŽ TRASE 500 kV KABLOVSKOG VODA OD KONVERTORSKE STANICE „KOTOR” DO RTA JAZ S CILJEM OCENE IZLOŽENOSTI STANOVNIŠTVA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Pravilnik o granicama izlaganja elektromagnetnim poljima Sl. list CG br. 006/15 od 10.02.2015. i br. 009/15 od 05.03.2015.</vt:lpstr>
      <vt:lpstr>GRANIČNE VRIJEDNOSTI (OSNOVNA OGRANIČENJA) ZA IZLOŽENOST STANOVNIŠTVA ELEKTROMAGNETNIM POLJIMA ZA POJEDINAČNU FREKVENCIJU Prilog 4 Tabela A1 Pravilnika o granicama izlaganja elektromagnetnim poljima</vt:lpstr>
      <vt:lpstr>Pitanja recenzenata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Aleksandar.Pavlovic</cp:lastModifiedBy>
  <cp:revision>30</cp:revision>
  <dcterms:created xsi:type="dcterms:W3CDTF">2018-08-21T10:06:45Z</dcterms:created>
  <dcterms:modified xsi:type="dcterms:W3CDTF">2021-09-24T09:51:41Z</dcterms:modified>
</cp:coreProperties>
</file>